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1A9F3-CAC4-B4D9-E037-A8F2B587FE89}" v="2" dt="2021-03-30T08:15:59.805"/>
    <p1510:client id="{F9FFC3E7-E329-4A03-9056-0AAE4B0A74C9}" v="3121" dt="2021-03-29T14:12:04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47B56C0F-9A64-41C0-AFAE-3D14331E52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b="9639"/>
          <a:stretch/>
        </p:blipFill>
        <p:spPr>
          <a:xfrm>
            <a:off x="20" y="-11905"/>
            <a:ext cx="12191980" cy="685799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81438" y="1897982"/>
            <a:ext cx="8652938" cy="2857191"/>
          </a:xfrm>
        </p:spPr>
        <p:txBody>
          <a:bodyPr anchor="ctr">
            <a:normAutofit/>
          </a:bodyPr>
          <a:lstStyle/>
          <a:p>
            <a:r>
              <a:rPr lang="pl-PL" sz="8000" b="1">
                <a:cs typeface="Calibri Light"/>
              </a:rPr>
              <a:t>Zdrowie psychiczne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81438" y="3801595"/>
            <a:ext cx="8655200" cy="4572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>
                <a:cs typeface="Calibri"/>
              </a:rPr>
              <a:t>Weronika Cnotka kl.7B</a:t>
            </a:r>
            <a:endParaRPr lang="pl-PL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4FDA1223-66B3-4F5B-B9E8-F0481DAD6F0C}"/>
              </a:ext>
            </a:extLst>
          </p:cNvPr>
          <p:cNvSpPr txBox="1"/>
          <p:nvPr/>
        </p:nvSpPr>
        <p:spPr>
          <a:xfrm>
            <a:off x="864527" y="771956"/>
            <a:ext cx="4492491" cy="547951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600" b="1" err="1">
                <a:solidFill>
                  <a:srgbClr val="000000"/>
                </a:solidFill>
              </a:rPr>
              <a:t>Zdrowie</a:t>
            </a:r>
            <a:r>
              <a:rPr lang="en-US" sz="2600" b="1" dirty="0">
                <a:solidFill>
                  <a:srgbClr val="000000"/>
                </a:solidFill>
              </a:rPr>
              <a:t> </a:t>
            </a:r>
            <a:r>
              <a:rPr lang="en-US" sz="2600" b="1" err="1">
                <a:solidFill>
                  <a:srgbClr val="000000"/>
                </a:solidFill>
              </a:rPr>
              <a:t>psychiczne</a:t>
            </a:r>
            <a:r>
              <a:rPr lang="en-US" sz="2600" b="1">
                <a:solidFill>
                  <a:srgbClr val="000000"/>
                </a:solidFill>
              </a:rPr>
              <a:t> -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określane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>
                <a:solidFill>
                  <a:srgbClr val="000000"/>
                </a:solidFill>
              </a:rPr>
              <a:t>jest </a:t>
            </a:r>
            <a:r>
              <a:rPr lang="en-US" sz="2600" err="1">
                <a:solidFill>
                  <a:srgbClr val="000000"/>
                </a:solidFill>
              </a:rPr>
              <a:t>przez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i="1" err="1">
                <a:solidFill>
                  <a:srgbClr val="000000"/>
                </a:solidFill>
              </a:rPr>
              <a:t>Światową</a:t>
            </a:r>
            <a:r>
              <a:rPr lang="en-US" sz="2600" i="1" dirty="0">
                <a:solidFill>
                  <a:srgbClr val="000000"/>
                </a:solidFill>
              </a:rPr>
              <a:t> </a:t>
            </a:r>
            <a:r>
              <a:rPr lang="en-US" sz="2600" i="1" err="1">
                <a:solidFill>
                  <a:srgbClr val="000000"/>
                </a:solidFill>
              </a:rPr>
              <a:t>Organizacje</a:t>
            </a:r>
            <a:r>
              <a:rPr lang="en-US" sz="2600" i="1" dirty="0">
                <a:solidFill>
                  <a:srgbClr val="000000"/>
                </a:solidFill>
              </a:rPr>
              <a:t> </a:t>
            </a:r>
            <a:r>
              <a:rPr lang="en-US" sz="2600" i="1" err="1">
                <a:solidFill>
                  <a:srgbClr val="000000"/>
                </a:solidFill>
              </a:rPr>
              <a:t>Zdrowia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jako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poczucie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szczęścia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sensu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err="1">
                <a:solidFill>
                  <a:srgbClr val="000000"/>
                </a:solidFill>
              </a:rPr>
              <a:t>życia</a:t>
            </a:r>
            <a:r>
              <a:rPr lang="en-US" sz="2600">
                <a:solidFill>
                  <a:srgbClr val="000000"/>
                </a:solidFill>
              </a:rPr>
              <a:t>.</a:t>
            </a:r>
            <a:endParaRPr lang="pl-PL" sz="2600">
              <a:cs typeface="Calibri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600" dirty="0" err="1">
                <a:solidFill>
                  <a:srgbClr val="000000"/>
                </a:solidFill>
              </a:rPr>
              <a:t>Pojęcie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zdrowia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psychicznego</a:t>
            </a:r>
            <a:r>
              <a:rPr lang="en-US" sz="2600" dirty="0">
                <a:solidFill>
                  <a:srgbClr val="000000"/>
                </a:solidFill>
              </a:rPr>
              <a:t> jest w </a:t>
            </a:r>
            <a:r>
              <a:rPr lang="en-US" sz="2600" dirty="0" err="1">
                <a:solidFill>
                  <a:srgbClr val="000000"/>
                </a:solidFill>
              </a:rPr>
              <a:t>różny</a:t>
            </a:r>
            <a:r>
              <a:rPr lang="en-US" sz="2600" dirty="0">
                <a:solidFill>
                  <a:srgbClr val="000000"/>
                </a:solidFill>
              </a:rPr>
              <a:t> </a:t>
            </a:r>
            <a:r>
              <a:rPr lang="en-US" sz="2600" dirty="0" err="1">
                <a:solidFill>
                  <a:srgbClr val="000000"/>
                </a:solidFill>
              </a:rPr>
              <a:t>sposób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kategoryzowane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  <a:r>
              <a:rPr lang="en-US" sz="2600" dirty="0" err="1">
                <a:solidFill>
                  <a:srgbClr val="000000"/>
                </a:solidFill>
              </a:rPr>
              <a:t>Jedynym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aspektem</a:t>
            </a:r>
            <a:r>
              <a:rPr lang="en-US" sz="2600" dirty="0">
                <a:solidFill>
                  <a:srgbClr val="000000"/>
                </a:solidFill>
              </a:rPr>
              <a:t> z </a:t>
            </a:r>
            <a:r>
              <a:rPr lang="en-US" sz="2600" dirty="0" err="1">
                <a:solidFill>
                  <a:srgbClr val="000000"/>
                </a:solidFill>
              </a:rPr>
              <a:t>którym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zgadza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się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większość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ekspertów</a:t>
            </a:r>
            <a:r>
              <a:rPr lang="en-US" sz="2600" dirty="0">
                <a:solidFill>
                  <a:srgbClr val="000000"/>
                </a:solidFill>
              </a:rPr>
              <a:t> jest to, </a:t>
            </a:r>
            <a:r>
              <a:rPr lang="en-US" sz="2600" dirty="0" err="1">
                <a:solidFill>
                  <a:srgbClr val="000000"/>
                </a:solidFill>
              </a:rPr>
              <a:t>że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zaburzenia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psychiczne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zdrowie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psychiczne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są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przeciwstawne</a:t>
            </a:r>
            <a:r>
              <a:rPr lang="en-US" sz="2600" dirty="0">
                <a:solidFill>
                  <a:srgbClr val="000000"/>
                </a:solidFill>
              </a:rPr>
              <a:t>, </a:t>
            </a:r>
            <a:r>
              <a:rPr lang="en-US" sz="2600" dirty="0" err="1">
                <a:solidFill>
                  <a:srgbClr val="000000"/>
                </a:solidFill>
              </a:rPr>
              <a:t>czyli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nie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rozpoznana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choroba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>
                <a:solidFill>
                  <a:srgbClr val="000000"/>
                </a:solidFill>
              </a:rPr>
              <a:t>psychiczna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nie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oznacza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zdrowia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psychicznego</a:t>
            </a:r>
            <a:r>
              <a:rPr lang="en-US" sz="2600" dirty="0">
                <a:solidFill>
                  <a:srgbClr val="000000"/>
                </a:solidFill>
              </a:rPr>
              <a:t>.</a:t>
            </a:r>
            <a:endParaRPr lang="en-US" sz="260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62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A97CF9B1-01CE-4C63-AF36-65C84BFEAD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03" r="36996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981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AB6EFE5-E07D-47E5-A05C-DF0CA800267E}"/>
              </a:ext>
            </a:extLst>
          </p:cNvPr>
          <p:cNvSpPr txBox="1"/>
          <p:nvPr/>
        </p:nvSpPr>
        <p:spPr>
          <a:xfrm>
            <a:off x="831055" y="723898"/>
            <a:ext cx="1080372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600" b="1">
                <a:solidFill>
                  <a:schemeClr val="accent1">
                    <a:lumMod val="75000"/>
                  </a:schemeClr>
                </a:solidFill>
                <a:latin typeface="Calibri"/>
                <a:cs typeface="Calibri Light"/>
              </a:rPr>
              <a:t>10 sposobów na zadbanie o swoje zdrowe psychiczne :</a:t>
            </a:r>
          </a:p>
          <a:p>
            <a:pPr algn="l"/>
            <a:endParaRPr lang="pl-PL" dirty="0">
              <a:cs typeface="Calibri"/>
            </a:endParaRPr>
          </a:p>
        </p:txBody>
      </p:sp>
      <p:sp>
        <p:nvSpPr>
          <p:cNvPr id="1627" name="pole tekstowe 1626">
            <a:extLst>
              <a:ext uri="{FF2B5EF4-FFF2-40B4-BE49-F238E27FC236}">
                <a16:creationId xmlns:a16="http://schemas.microsoft.com/office/drawing/2014/main" id="{4F883624-D878-426F-AC14-4EFA9E61A5C6}"/>
              </a:ext>
            </a:extLst>
          </p:cNvPr>
          <p:cNvSpPr txBox="1"/>
          <p:nvPr/>
        </p:nvSpPr>
        <p:spPr>
          <a:xfrm>
            <a:off x="1569244" y="1533525"/>
            <a:ext cx="7803354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 Light"/>
              </a:rPr>
              <a:t>1.</a:t>
            </a:r>
            <a:r>
              <a:rPr lang="pl-PL" sz="2700"/>
              <a:t> Mów o uczuciach</a:t>
            </a:r>
            <a:endParaRPr lang="pl-PL" sz="2700">
              <a:cs typeface="Calibri"/>
            </a:endParaRP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2.</a:t>
            </a:r>
            <a:r>
              <a:rPr lang="pl-PL" sz="2700">
                <a:cs typeface="Calibri"/>
              </a:rPr>
              <a:t> Stawiaj przed sobą </a:t>
            </a:r>
            <a:r>
              <a:rPr lang="pl-PL" sz="2700" dirty="0">
                <a:cs typeface="Calibri"/>
              </a:rPr>
              <a:t>wyzwania</a:t>
            </a: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3.</a:t>
            </a:r>
            <a:r>
              <a:rPr lang="pl-PL" sz="2700">
                <a:cs typeface="Calibri"/>
              </a:rPr>
              <a:t> Uprawiaj sport</a:t>
            </a:r>
            <a:endParaRPr lang="pl-PL" sz="2700" dirty="0">
              <a:cs typeface="Calibri"/>
            </a:endParaRP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4.</a:t>
            </a:r>
            <a:r>
              <a:rPr lang="pl-PL" sz="2700" b="1" dirty="0">
                <a:cs typeface="Calibri"/>
              </a:rPr>
              <a:t> </a:t>
            </a:r>
            <a:r>
              <a:rPr lang="pl-PL" sz="2700">
                <a:cs typeface="Calibri"/>
              </a:rPr>
              <a:t>Spróbuj znaleźć sobie </a:t>
            </a:r>
            <a:r>
              <a:rPr lang="pl-PL" sz="2700" dirty="0">
                <a:cs typeface="Calibri"/>
              </a:rPr>
              <a:t>pasję</a:t>
            </a: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5.</a:t>
            </a:r>
            <a:r>
              <a:rPr lang="pl-PL" sz="2700">
                <a:cs typeface="Calibri"/>
              </a:rPr>
              <a:t> Baw się każdego dnia</a:t>
            </a:r>
            <a:endParaRPr lang="pl-PL" sz="2700" dirty="0">
              <a:cs typeface="Calibri"/>
            </a:endParaRP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6.</a:t>
            </a:r>
            <a:r>
              <a:rPr lang="pl-PL" sz="2700" b="1" dirty="0">
                <a:cs typeface="Calibri"/>
              </a:rPr>
              <a:t> </a:t>
            </a:r>
            <a:r>
              <a:rPr lang="pl-PL" sz="2700">
                <a:cs typeface="Calibri"/>
              </a:rPr>
              <a:t>Uwielbiaj siebie</a:t>
            </a:r>
            <a:endParaRPr lang="pl-PL" sz="2700" dirty="0">
              <a:cs typeface="Calibri"/>
            </a:endParaRPr>
          </a:p>
          <a:p>
            <a:r>
              <a:rPr lang="pl-PL" sz="2700" b="1">
                <a:solidFill>
                  <a:schemeClr val="accent1">
                    <a:lumMod val="75000"/>
                  </a:schemeClr>
                </a:solidFill>
                <a:latin typeface="Calibri Light"/>
                <a:cs typeface="Calibri"/>
              </a:rPr>
              <a:t>7.</a:t>
            </a:r>
            <a:r>
              <a:rPr lang="pl-PL" sz="2700">
                <a:cs typeface="Calibri"/>
              </a:rPr>
              <a:t> Przestań porównywać się </a:t>
            </a:r>
            <a:r>
              <a:rPr lang="pl-PL" sz="2700" dirty="0">
                <a:cs typeface="Calibri"/>
              </a:rPr>
              <a:t>do innych</a:t>
            </a:r>
          </a:p>
          <a:p>
            <a:r>
              <a:rPr lang="pl-PL" sz="2700">
                <a:solidFill>
                  <a:schemeClr val="accent1">
                    <a:lumMod val="75000"/>
                  </a:schemeClr>
                </a:solidFill>
                <a:cs typeface="Calibri"/>
              </a:rPr>
              <a:t>8.</a:t>
            </a:r>
            <a:r>
              <a:rPr lang="pl-PL" sz="2700">
                <a:cs typeface="Calibri"/>
              </a:rPr>
              <a:t> Postaraj się nie </a:t>
            </a:r>
            <a:r>
              <a:rPr lang="pl-PL" sz="2700" dirty="0">
                <a:cs typeface="Calibri"/>
              </a:rPr>
              <a:t>przejmować opinią innych ludzi</a:t>
            </a:r>
          </a:p>
          <a:p>
            <a:r>
              <a:rPr lang="pl-PL" sz="2700">
                <a:solidFill>
                  <a:schemeClr val="accent1">
                    <a:lumMod val="75000"/>
                  </a:schemeClr>
                </a:solidFill>
                <a:cs typeface="Calibri"/>
              </a:rPr>
              <a:t>9.</a:t>
            </a:r>
            <a:r>
              <a:rPr lang="pl-PL" sz="2700">
                <a:cs typeface="Calibri"/>
              </a:rPr>
              <a:t> Proś o pomoc</a:t>
            </a:r>
            <a:endParaRPr lang="pl-PL" sz="2700" dirty="0">
              <a:cs typeface="Calibri"/>
            </a:endParaRPr>
          </a:p>
          <a:p>
            <a:r>
              <a:rPr lang="pl-PL" sz="2700">
                <a:solidFill>
                  <a:schemeClr val="accent1">
                    <a:lumMod val="75000"/>
                  </a:schemeClr>
                </a:solidFill>
                <a:cs typeface="Calibri"/>
              </a:rPr>
              <a:t>10.</a:t>
            </a:r>
            <a:r>
              <a:rPr lang="pl-PL" sz="2700">
                <a:cs typeface="Calibri"/>
              </a:rPr>
              <a:t> Żyj teraźniejszością</a:t>
            </a:r>
            <a:endParaRPr lang="pl-PL" sz="2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023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B9CA9E84-21A0-488C-840C-DE07617DD599}"/>
              </a:ext>
            </a:extLst>
          </p:cNvPr>
          <p:cNvSpPr txBox="1"/>
          <p:nvPr/>
        </p:nvSpPr>
        <p:spPr>
          <a:xfrm>
            <a:off x="294798" y="2041735"/>
            <a:ext cx="4597848" cy="27600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rgbClr val="FFFFFF"/>
                </a:solidFill>
                <a:latin typeface="Calibri"/>
                <a:ea typeface="+mj-ea"/>
                <a:cs typeface="Calibri"/>
              </a:rPr>
              <a:t>Choroby psychiczne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D7387DA-9BDC-4552-92D9-F8EB51CBA8C5}"/>
              </a:ext>
            </a:extLst>
          </p:cNvPr>
          <p:cNvSpPr txBox="1"/>
          <p:nvPr/>
        </p:nvSpPr>
        <p:spPr>
          <a:xfrm>
            <a:off x="6078667" y="801866"/>
            <a:ext cx="5532302" cy="523063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700" dirty="0">
              <a:solidFill>
                <a:srgbClr val="000000"/>
              </a:solidFill>
              <a:cs typeface="Calibri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 b="1">
                <a:solidFill>
                  <a:srgbClr val="000000"/>
                </a:solidFill>
              </a:rPr>
              <a:t>Zaburzenia psychotyczne -</a:t>
            </a:r>
            <a:r>
              <a:rPr lang="en-US" sz="2700" b="1" dirty="0">
                <a:solidFill>
                  <a:srgbClr val="000000"/>
                </a:solidFill>
              </a:rPr>
              <a:t> </a:t>
            </a:r>
            <a:r>
              <a:rPr lang="en-US" sz="2700">
                <a:solidFill>
                  <a:srgbClr val="000000"/>
                </a:solidFill>
              </a:rPr>
              <a:t>powodują stany chorobowe, w których występują urojenia, omamy, zaburzenia świadomości, duże zaburzenia emocji i nastroju oraz zaburzenia myślenia</a:t>
            </a:r>
            <a:endParaRPr lang="en-US" sz="2700">
              <a:solidFill>
                <a:srgbClr val="000000"/>
              </a:solidFill>
              <a:cs typeface="Calibri" panose="020F0502020204030204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 b="1">
                <a:solidFill>
                  <a:srgbClr val="000000"/>
                </a:solidFill>
              </a:rPr>
              <a:t>Zaburzenia niepsychotyczne -</a:t>
            </a:r>
            <a:r>
              <a:rPr lang="en-US" sz="2700" b="1" dirty="0">
                <a:solidFill>
                  <a:srgbClr val="000000"/>
                </a:solidFill>
              </a:rPr>
              <a:t> </a:t>
            </a:r>
            <a:r>
              <a:rPr lang="en-US" sz="2700">
                <a:solidFill>
                  <a:srgbClr val="000000"/>
                </a:solidFill>
              </a:rPr>
              <a:t>nerwice, reakcje adaptacyjne, zaburzenia psychosomatyczne, niepełnosprawność intelektualna, zespoły organiczne, zaburzenia osobowości, uzależnienia od alkoholu</a:t>
            </a:r>
            <a:endParaRPr lang="en-US" sz="270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48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57C94E91-4E4B-4636-9A77-BCBF0EBCF7FE}"/>
              </a:ext>
            </a:extLst>
          </p:cNvPr>
          <p:cNvSpPr txBox="1"/>
          <p:nvPr/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rgbClr val="FFFFFF"/>
                </a:solidFill>
                <a:latin typeface="Calibri"/>
                <a:ea typeface="+mj-ea"/>
                <a:cs typeface="Calibri"/>
              </a:rPr>
              <a:t>Objawy chorób psychicznych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D4F1B1C-2E5F-4C39-8BB9-16930F2F6C06}"/>
              </a:ext>
            </a:extLst>
          </p:cNvPr>
          <p:cNvSpPr txBox="1"/>
          <p:nvPr/>
        </p:nvSpPr>
        <p:spPr>
          <a:xfrm>
            <a:off x="6185824" y="980460"/>
            <a:ext cx="5127491" cy="523063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 b="1">
                <a:solidFill>
                  <a:srgbClr val="000000"/>
                </a:solidFill>
              </a:rPr>
              <a:t>Objawy nerwic -</a:t>
            </a:r>
            <a:r>
              <a:rPr lang="en-US" sz="2700">
                <a:solidFill>
                  <a:srgbClr val="000000"/>
                </a:solidFill>
              </a:rPr>
              <a:t> mogą występować napady paniki, strach przed wychodzeniem z domu, lęk przed innymi ludźmi.</a:t>
            </a:r>
            <a:endParaRPr lang="en-US" sz="2400">
              <a:solidFill>
                <a:srgbClr val="000000"/>
              </a:solidFill>
              <a:cs typeface="Calibri" panose="020F0502020204030204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 b="1">
                <a:solidFill>
                  <a:srgbClr val="000000"/>
                </a:solidFill>
              </a:rPr>
              <a:t>Objawy psychoz - </a:t>
            </a:r>
            <a:r>
              <a:rPr lang="en-US" sz="2700">
                <a:solidFill>
                  <a:srgbClr val="000000"/>
                </a:solidFill>
              </a:rPr>
              <a:t>urojenia, omamy. Najczęściej powodowane są przez silny stres, nadużywanie alkoholu i zażywanie narkotyków. Psychozy mogą być również skutkiem chorób organicznych. </a:t>
            </a:r>
            <a:endParaRPr lang="en-US" sz="2400">
              <a:solidFill>
                <a:srgbClr val="000000"/>
              </a:solidFill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4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FD7BFBCC-12B0-4238-A818-16154A4A538A}"/>
              </a:ext>
            </a:extLst>
          </p:cNvPr>
          <p:cNvSpPr txBox="1"/>
          <p:nvPr/>
        </p:nvSpPr>
        <p:spPr>
          <a:xfrm>
            <a:off x="92392" y="2148890"/>
            <a:ext cx="4633567" cy="27600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rgbClr val="FFFFFF"/>
                </a:solidFill>
                <a:latin typeface="Calibri"/>
                <a:ea typeface="+mj-ea"/>
                <a:cs typeface="Calibri"/>
              </a:rPr>
              <a:t>Choroby psychiczne - przyczyny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7D966-62B6-4080-BA90-DD5227E96607}"/>
              </a:ext>
            </a:extLst>
          </p:cNvPr>
          <p:cNvSpPr txBox="1"/>
          <p:nvPr/>
        </p:nvSpPr>
        <p:spPr>
          <a:xfrm>
            <a:off x="6447761" y="444679"/>
            <a:ext cx="4806022" cy="353994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>
                <a:solidFill>
                  <a:srgbClr val="000000"/>
                </a:solidFill>
              </a:rPr>
              <a:t>Głównymi przyczynami chorób psychicznych są przyczyny genetyczne, psychologiczne, biologiczne lub problemy środowiskowe.</a:t>
            </a:r>
            <a:endParaRPr lang="pl-PL" sz="2700">
              <a:cs typeface="Calibri" panose="020F0502020204030204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700">
                <a:solidFill>
                  <a:srgbClr val="000000"/>
                </a:solidFill>
              </a:rPr>
              <a:t>Podczas terapii często okazuje się, że osoba chora miała trudne dzieciństwo (mogła wychowywać się w rodzinie patologicznej).</a:t>
            </a:r>
            <a:endParaRPr lang="en-US" sz="27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75ECA29-2960-4E18-BDE1-133C6000C82C}"/>
              </a:ext>
            </a:extLst>
          </p:cNvPr>
          <p:cNvSpPr txBox="1"/>
          <p:nvPr/>
        </p:nvSpPr>
        <p:spPr>
          <a:xfrm>
            <a:off x="6450807" y="3998118"/>
            <a:ext cx="4886324" cy="29392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700">
                <a:ea typeface="+mn-lt"/>
                <a:cs typeface="+mn-lt"/>
              </a:rPr>
              <a:t>Częstym powodem choroby psychicznej jest trudna sytuacja chorego wywołana takimi zdarzeniami, jak: śmierć bliskiego, rozwód, wypadek czy zwolnienie z pracy. </a:t>
            </a:r>
            <a:endParaRPr lang="pl-PL">
              <a:cs typeface="Calibri"/>
            </a:endParaRPr>
          </a:p>
          <a:p>
            <a:pPr>
              <a:spcAft>
                <a:spcPts val="600"/>
              </a:spcAft>
            </a:pP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396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408D0B4-FB24-4991-AF40-6F56BEFE4F16}"/>
              </a:ext>
            </a:extLst>
          </p:cNvPr>
          <p:cNvSpPr txBox="1"/>
          <p:nvPr/>
        </p:nvSpPr>
        <p:spPr>
          <a:xfrm>
            <a:off x="77917" y="2635428"/>
            <a:ext cx="4615522" cy="158732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000" b="1">
                <a:solidFill>
                  <a:schemeClr val="bg1"/>
                </a:solidFill>
              </a:rPr>
              <a:t>Choroby psychiczne - leczenie</a:t>
            </a:r>
            <a:endParaRPr lang="pl-PL" sz="4000" b="1">
              <a:solidFill>
                <a:schemeClr val="bg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4E2DBF8-BB4A-492B-BA71-CA02BFB4144F}"/>
              </a:ext>
            </a:extLst>
          </p:cNvPr>
          <p:cNvSpPr txBox="1"/>
          <p:nvPr/>
        </p:nvSpPr>
        <p:spPr>
          <a:xfrm>
            <a:off x="5891212" y="723900"/>
            <a:ext cx="5945979" cy="21698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700" dirty="0">
                <a:ea typeface="+mn-lt"/>
                <a:cs typeface="+mn-lt"/>
              </a:rPr>
              <a:t>Leczenie chorób psychicznych jest długotrwałe i zależy od rodzaju choroby. Leczenie nerwicy i depresji wyglądają podobnie. W tym przypadku </a:t>
            </a:r>
            <a:r>
              <a:rPr lang="pl-PL" sz="2700">
                <a:ea typeface="+mn-lt"/>
                <a:cs typeface="+mn-lt"/>
              </a:rPr>
              <a:t>najskuteczniejsza jest psychoterapia.</a:t>
            </a:r>
            <a:endParaRPr lang="pl-PL">
              <a:cs typeface="Calibri" panose="020F0502020204030204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849D365-63D5-4FA0-BBD8-8400CCBCDE59}"/>
              </a:ext>
            </a:extLst>
          </p:cNvPr>
          <p:cNvSpPr txBox="1"/>
          <p:nvPr/>
        </p:nvSpPr>
        <p:spPr>
          <a:xfrm>
            <a:off x="6045994" y="2890838"/>
            <a:ext cx="5624512" cy="37702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700" dirty="0">
                <a:ea typeface="+mn-lt"/>
                <a:cs typeface="+mn-lt"/>
              </a:rPr>
              <a:t>W przypadku psychoz leczenie należy rozpocząć szybko. Osoba zmagająca się z urojeniami nie przyjmuje do wiadomości, że jest chora, dlatego leczenie schizofrenii i psychoz może być bardzo trudne. Podstawą leczenia są leki. Pacjenta </a:t>
            </a:r>
            <a:r>
              <a:rPr lang="pl-PL" sz="2700">
                <a:ea typeface="+mn-lt"/>
                <a:cs typeface="+mn-lt"/>
              </a:rPr>
              <a:t>poddaje się też psychoterapii. </a:t>
            </a:r>
            <a:endParaRPr lang="pl-PL">
              <a:cs typeface="Calibri"/>
            </a:endParaRPr>
          </a:p>
          <a:p>
            <a:pPr>
              <a:spcAft>
                <a:spcPts val="600"/>
              </a:spcAft>
            </a:pP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730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3" descr="Obraz zawierający tekst&#10;&#10;Opis wygenerowany automatycznie">
            <a:extLst>
              <a:ext uri="{FF2B5EF4-FFF2-40B4-BE49-F238E27FC236}">
                <a16:creationId xmlns:a16="http://schemas.microsoft.com/office/drawing/2014/main" id="{EC9259F1-A8D3-4813-BC43-05416CD4DF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5B355595-E218-4FC6-A862-58B053561271}"/>
              </a:ext>
            </a:extLst>
          </p:cNvPr>
          <p:cNvSpPr txBox="1"/>
          <p:nvPr/>
        </p:nvSpPr>
        <p:spPr>
          <a:xfrm>
            <a:off x="2957512" y="2897187"/>
            <a:ext cx="6943725" cy="189865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5600" b="1">
                <a:solidFill>
                  <a:srgbClr val="FFFFFF"/>
                </a:solidFill>
              </a:rPr>
              <a:t>DZIĘKUJĘ ZA UWAGĘ</a:t>
            </a:r>
            <a:endParaRPr lang="pl-PL" sz="5600" b="1"/>
          </a:p>
        </p:txBody>
      </p:sp>
    </p:spTree>
    <p:extLst>
      <p:ext uri="{BB962C8B-B14F-4D97-AF65-F5344CB8AC3E}">
        <p14:creationId xmlns:p14="http://schemas.microsoft.com/office/powerpoint/2010/main" val="3079853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Zdrowie psychiczne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471</cp:revision>
  <dcterms:created xsi:type="dcterms:W3CDTF">2021-03-29T11:01:42Z</dcterms:created>
  <dcterms:modified xsi:type="dcterms:W3CDTF">2021-03-30T09:15:50Z</dcterms:modified>
</cp:coreProperties>
</file>